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3" r:id="rId3"/>
  </p:sldMasterIdLst>
  <p:notesMasterIdLst>
    <p:notesMasterId r:id="rId11"/>
  </p:notesMasterIdLst>
  <p:sldIdLst>
    <p:sldId id="256" r:id="rId4"/>
    <p:sldId id="287" r:id="rId5"/>
    <p:sldId id="286" r:id="rId6"/>
    <p:sldId id="279" r:id="rId7"/>
    <p:sldId id="280" r:id="rId8"/>
    <p:sldId id="281" r:id="rId9"/>
    <p:sldId id="284" r:id="rId10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28" autoAdjust="0"/>
    <p:restoredTop sz="80290" autoAdjust="0"/>
  </p:normalViewPr>
  <p:slideViewPr>
    <p:cSldViewPr snapToGrid="0">
      <p:cViewPr varScale="1">
        <p:scale>
          <a:sx n="99" d="100"/>
          <a:sy n="99" d="100"/>
        </p:scale>
        <p:origin x="426" y="90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9DAC-C4E7-42CD-96C3-2766B0536752}" type="datetimeFigureOut">
              <a:rPr lang="pt-BR" smtClean="0"/>
              <a:t>22/07/2018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D6BAD-A2F4-4F60-A4E1-9AF0849E40F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160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D6BAD-A2F4-4F60-A4E1-9AF0849E40F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1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sz="12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D6BAD-A2F4-4F60-A4E1-9AF0849E40F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43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FD6BAD-A2F4-4F60-A4E1-9AF0849E40F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063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BCA90D4-2489-4481-B459-BBE196D3BE8D}" type="datetime1">
              <a:rPr lang="pt-BR" smtClean="0"/>
              <a:t>22/07/2018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41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10D0CF-FCB3-4E35-8FEB-AFE5B8BFECE2}" type="datetime1">
              <a:rPr lang="pt-BR" smtClean="0"/>
              <a:t>22/07/2018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667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D10D0CF-FCB3-4E35-8FEB-AFE5B8BFECE2}" type="datetime1">
              <a:rPr lang="pt-BR" smtClean="0"/>
              <a:t>22/07/2018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34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C9CD388-C35A-4316-AC88-2D521FC60DC5}" type="datetime1">
              <a:rPr lang="pt-BR" smtClean="0"/>
              <a:t>22/07/2018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2A185E4-85AD-4108-956E-9C72CB89CC4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49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69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B475-692A-4E71-8A90-0360E6E3C70F}" type="datetime1">
              <a:rPr lang="pt-BR" smtClean="0"/>
              <a:t>22/07/2018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7A4E-492F-41D1-AFC6-D54C759A30E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42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126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adele.benzaken@aids.gov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86411" y="2160531"/>
            <a:ext cx="6294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The Brazilian Experience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86411" y="4681207"/>
            <a:ext cx="6294120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00"/>
              </a:spcAft>
            </a:pPr>
            <a:r>
              <a:rPr lang="pt-BR" altLang="pt-BR" sz="2000" b="1" spc="50" dirty="0">
                <a:solidFill>
                  <a:srgbClr val="FFFFFF"/>
                </a:solidFill>
              </a:rPr>
              <a:t>Adele Schwartz Benzaken</a:t>
            </a:r>
          </a:p>
          <a:p>
            <a:pPr algn="ctr">
              <a:spcAft>
                <a:spcPts val="400"/>
              </a:spcAft>
            </a:pPr>
            <a:r>
              <a:rPr lang="pt-BR" altLang="pt-BR" sz="1600" b="1" spc="50" dirty="0" err="1">
                <a:solidFill>
                  <a:srgbClr val="FFFFFF"/>
                </a:solidFill>
              </a:rPr>
              <a:t>Ministry</a:t>
            </a:r>
            <a:r>
              <a:rPr lang="pt-BR" altLang="pt-BR" sz="1600" b="1" spc="50" dirty="0">
                <a:solidFill>
                  <a:srgbClr val="FFFFFF"/>
                </a:solidFill>
              </a:rPr>
              <a:t> </a:t>
            </a:r>
            <a:r>
              <a:rPr lang="pt-BR" altLang="pt-BR" sz="1600" b="1" spc="50" dirty="0" err="1">
                <a:solidFill>
                  <a:srgbClr val="FFFFFF"/>
                </a:solidFill>
              </a:rPr>
              <a:t>of</a:t>
            </a:r>
            <a:r>
              <a:rPr lang="pt-BR" altLang="pt-BR" sz="1600" b="1" spc="50" dirty="0">
                <a:solidFill>
                  <a:srgbClr val="FFFFFF"/>
                </a:solidFill>
              </a:rPr>
              <a:t> Health </a:t>
            </a:r>
            <a:r>
              <a:rPr lang="pt-BR" altLang="pt-BR" sz="1600" b="1" spc="50" dirty="0" err="1">
                <a:solidFill>
                  <a:srgbClr val="FFFFFF"/>
                </a:solidFill>
              </a:rPr>
              <a:t>of</a:t>
            </a:r>
            <a:r>
              <a:rPr lang="pt-BR" altLang="pt-BR" sz="1600" b="1" spc="50" dirty="0">
                <a:solidFill>
                  <a:srgbClr val="FFFFFF"/>
                </a:solidFill>
              </a:rPr>
              <a:t> </a:t>
            </a:r>
            <a:r>
              <a:rPr lang="pt-BR" altLang="pt-BR" sz="1600" b="1" spc="50" dirty="0" err="1">
                <a:solidFill>
                  <a:srgbClr val="FFFFFF"/>
                </a:solidFill>
              </a:rPr>
              <a:t>Brazil</a:t>
            </a:r>
            <a:endParaRPr lang="pt-BR" altLang="pt-BR" sz="1600" b="1" spc="50" dirty="0">
              <a:solidFill>
                <a:srgbClr val="FFFFFF"/>
              </a:solidFill>
            </a:endParaRPr>
          </a:p>
          <a:p>
            <a:pPr algn="ctr"/>
            <a:r>
              <a:rPr lang="pt-BR" sz="1600" spc="50" dirty="0" err="1">
                <a:solidFill>
                  <a:srgbClr val="FFFFFF"/>
                </a:solidFill>
              </a:rPr>
              <a:t>Departament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of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Surveillance</a:t>
            </a:r>
            <a:r>
              <a:rPr lang="pt-BR" sz="1600" spc="50" dirty="0">
                <a:solidFill>
                  <a:srgbClr val="FFFFFF"/>
                </a:solidFill>
              </a:rPr>
              <a:t>, </a:t>
            </a:r>
            <a:r>
              <a:rPr lang="pt-BR" sz="1600" spc="50" dirty="0" err="1">
                <a:solidFill>
                  <a:srgbClr val="FFFFFF"/>
                </a:solidFill>
              </a:rPr>
              <a:t>Prevention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and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Control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of</a:t>
            </a:r>
            <a:r>
              <a:rPr lang="pt-BR" sz="1600" spc="50" dirty="0">
                <a:solidFill>
                  <a:srgbClr val="FFFFFF"/>
                </a:solidFill>
              </a:rPr>
              <a:t> </a:t>
            </a:r>
            <a:r>
              <a:rPr lang="pt-BR" sz="1600" spc="50" dirty="0" err="1">
                <a:solidFill>
                  <a:srgbClr val="FFFFFF"/>
                </a:solidFill>
              </a:rPr>
              <a:t>STIs</a:t>
            </a:r>
            <a:r>
              <a:rPr lang="pt-BR" sz="1600" spc="50" dirty="0">
                <a:solidFill>
                  <a:srgbClr val="FFFFFF"/>
                </a:solidFill>
              </a:rPr>
              <a:t>, </a:t>
            </a:r>
            <a:br>
              <a:rPr lang="pt-BR" sz="1600" spc="50" dirty="0">
                <a:solidFill>
                  <a:srgbClr val="FFFFFF"/>
                </a:solidFill>
              </a:rPr>
            </a:br>
            <a:r>
              <a:rPr lang="pt-BR" sz="1600" spc="50" dirty="0">
                <a:solidFill>
                  <a:srgbClr val="FFFFFF"/>
                </a:solidFill>
              </a:rPr>
              <a:t>HIV / AIDS </a:t>
            </a:r>
            <a:r>
              <a:rPr lang="pt-BR" sz="1600" spc="50" dirty="0" err="1">
                <a:solidFill>
                  <a:srgbClr val="FFFFFF"/>
                </a:solidFill>
              </a:rPr>
              <a:t>and</a:t>
            </a:r>
            <a:r>
              <a:rPr lang="pt-BR" sz="1600" spc="50" dirty="0">
                <a:solidFill>
                  <a:srgbClr val="FFFFFF"/>
                </a:solidFill>
              </a:rPr>
              <a:t> Viral </a:t>
            </a:r>
            <a:r>
              <a:rPr lang="pt-BR" sz="1600" spc="50" dirty="0" err="1">
                <a:solidFill>
                  <a:srgbClr val="FFFFFF"/>
                </a:solidFill>
              </a:rPr>
              <a:t>Hepatitis</a:t>
            </a:r>
            <a:endParaRPr lang="pt-BR" sz="1600" spc="50" dirty="0">
              <a:solidFill>
                <a:srgbClr val="FFFFFF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5152" y="3004458"/>
            <a:ext cx="8836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Implementation of DTG in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 light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WHO’s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new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directions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signal of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risk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of NTD: </a:t>
            </a:r>
            <a:endParaRPr lang="en-US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ow to scale up treatment, respect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client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choices </a:t>
            </a:r>
            <a:r>
              <a:rPr lang="en-US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monitor risk</a:t>
            </a:r>
            <a:endParaRPr lang="pt-BR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4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392792" y="2509221"/>
            <a:ext cx="4996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No conflict of interests</a:t>
            </a:r>
            <a:endParaRPr lang="en-U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600420" y="6450595"/>
            <a:ext cx="414488" cy="365125"/>
          </a:xfrm>
        </p:spPr>
        <p:txBody>
          <a:bodyPr/>
          <a:lstStyle/>
          <a:p>
            <a:fld id="{82A185E4-85AD-4108-956E-9C72CB89CC4D}" type="slidenum">
              <a:rPr lang="pt-BR" smtClean="0"/>
              <a:t>3</a:t>
            </a:fld>
            <a:endParaRPr lang="pt-BR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629037" y="225582"/>
            <a:ext cx="8229600" cy="6876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solidFill>
                  <a:srgbClr val="0070C0"/>
                </a:solidFill>
                <a:latin typeface="+mn-lt"/>
              </a:rPr>
              <a:t>Lessons from early adoption of DTG</a:t>
            </a:r>
            <a:endParaRPr lang="en-US" sz="4000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4" name="Espaço Reservado para Conteúdo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8156"/>
            <a:ext cx="5724525" cy="530240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057957" y="968156"/>
            <a:ext cx="319362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2016: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INSTI= U$ 8.8/day. Following negotiation (2017): U$ 1.50/day – DTG purchase.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Exclusions: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FSV, DDI, d4T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and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SQV;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EFZ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became alternative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choice in case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of contraindication to DTG</a:t>
            </a:r>
            <a:r>
              <a:rPr lang="en-US" dirty="0"/>
              <a:t>;</a:t>
            </a:r>
            <a:endParaRPr lang="en-US" dirty="0" smtClean="0"/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Even with all changes, </a:t>
            </a: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MoH’s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budget remained the same.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356847" y="5808899"/>
            <a:ext cx="4658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err="1" smtClean="0">
                <a:solidFill>
                  <a:schemeClr val="accent1">
                    <a:lumMod val="50000"/>
                  </a:schemeClr>
                </a:solidFill>
              </a:rPr>
              <a:t>Poster</a:t>
            </a:r>
            <a:r>
              <a:rPr lang="pt-BR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200" b="1" dirty="0" err="1" smtClean="0">
                <a:solidFill>
                  <a:schemeClr val="accent1">
                    <a:lumMod val="50000"/>
                  </a:schemeClr>
                </a:solidFill>
              </a:rPr>
              <a:t>discussion</a:t>
            </a:r>
            <a:r>
              <a:rPr lang="pt-BR" sz="12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200" b="1" dirty="0" err="1" smtClean="0">
                <a:solidFill>
                  <a:schemeClr val="accent1">
                    <a:lumMod val="50000"/>
                  </a:schemeClr>
                </a:solidFill>
              </a:rPr>
              <a:t>session</a:t>
            </a:r>
            <a:r>
              <a:rPr lang="pt-BR" sz="1200" b="1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“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Keeping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it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up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National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ownership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financial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sustainability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”. 25 July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at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13:00-14:00 -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Session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1200" dirty="0" err="1" smtClean="0">
                <a:solidFill>
                  <a:schemeClr val="accent1">
                    <a:lumMod val="50000"/>
                  </a:schemeClr>
                </a:solidFill>
              </a:rPr>
              <a:t>room</a:t>
            </a:r>
            <a:r>
              <a:rPr lang="pt-BR" sz="1200" dirty="0" smtClean="0">
                <a:solidFill>
                  <a:schemeClr val="accent1">
                    <a:lumMod val="50000"/>
                  </a:schemeClr>
                </a:solidFill>
              </a:rPr>
              <a:t> G104-105</a:t>
            </a:r>
            <a:endParaRPr lang="pt-BR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4741" y="913233"/>
            <a:ext cx="866274" cy="4343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6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-163902" y="181155"/>
            <a:ext cx="9307902" cy="817425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pt-BR" sz="2800" b="1" dirty="0" smtClean="0">
              <a:solidFill>
                <a:srgbClr val="00B0F0"/>
              </a:solidFill>
              <a:latin typeface="+mn-lt"/>
              <a:ea typeface="+mn-ea"/>
              <a:cs typeface="+mn-cs"/>
            </a:endParaRPr>
          </a:p>
          <a:p>
            <a:pPr algn="ctr" fontAlgn="base">
              <a:spcAft>
                <a:spcPct val="0"/>
              </a:spcAft>
            </a:pPr>
            <a:r>
              <a:rPr lang="pt-BR" sz="4800" b="1" dirty="0" err="1" smtClean="0">
                <a:solidFill>
                  <a:srgbClr val="0070C0"/>
                </a:solidFill>
                <a:latin typeface="+mn-lt"/>
              </a:rPr>
              <a:t>Scaling</a:t>
            </a:r>
            <a:r>
              <a:rPr lang="pt-BR" sz="4800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pt-BR" sz="4800" b="1" dirty="0" err="1" smtClean="0">
                <a:solidFill>
                  <a:srgbClr val="0070C0"/>
                </a:solidFill>
                <a:latin typeface="+mn-lt"/>
              </a:rPr>
              <a:t>Up</a:t>
            </a:r>
            <a:r>
              <a:rPr lang="pt-BR" sz="4800" b="1" dirty="0" smtClean="0">
                <a:solidFill>
                  <a:srgbClr val="0070C0"/>
                </a:solidFill>
                <a:latin typeface="+mn-lt"/>
              </a:rPr>
              <a:t> DTG in </a:t>
            </a:r>
            <a:r>
              <a:rPr lang="pt-BR" sz="4800" b="1" dirty="0" err="1" smtClean="0">
                <a:solidFill>
                  <a:srgbClr val="0070C0"/>
                </a:solidFill>
                <a:latin typeface="+mn-lt"/>
              </a:rPr>
              <a:t>Brazil</a:t>
            </a:r>
            <a:r>
              <a:rPr lang="pt-BR" sz="4800" b="1" dirty="0" smtClean="0">
                <a:solidFill>
                  <a:srgbClr val="0070C0"/>
                </a:solidFill>
                <a:latin typeface="+mn-lt"/>
              </a:rPr>
              <a:t> - </a:t>
            </a:r>
            <a:r>
              <a:rPr lang="pt-BR" sz="4800" b="1" dirty="0">
                <a:solidFill>
                  <a:srgbClr val="0070C0"/>
                </a:solidFill>
                <a:latin typeface="+mn-lt"/>
              </a:rPr>
              <a:t>2018</a:t>
            </a:r>
          </a:p>
        </p:txBody>
      </p:sp>
      <p:sp>
        <p:nvSpPr>
          <p:cNvPr id="3" name="Retângulo 2"/>
          <p:cNvSpPr/>
          <p:nvPr/>
        </p:nvSpPr>
        <p:spPr>
          <a:xfrm>
            <a:off x="0" y="1212968"/>
            <a:ext cx="878126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Switch </a:t>
            </a:r>
            <a:r>
              <a:rPr lang="pt-BR" sz="2400" b="1" dirty="0" err="1" smtClean="0">
                <a:solidFill>
                  <a:schemeClr val="accent1">
                    <a:lumMod val="50000"/>
                  </a:schemeClr>
                </a:solidFill>
              </a:rPr>
              <a:t>may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 err="1" smtClean="0">
                <a:solidFill>
                  <a:schemeClr val="accent1">
                    <a:lumMod val="50000"/>
                  </a:schemeClr>
                </a:solidFill>
              </a:rPr>
              <a:t>occur</a:t>
            </a:r>
            <a:r>
              <a:rPr lang="pt-BR" sz="24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pt-BR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869950" lvl="1" indent="-342900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Few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adverse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events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69950" lvl="1" indent="-342900" algn="just">
              <a:buFont typeface="Wingdings" panose="05000000000000000000" pitchFamily="2" charset="2"/>
              <a:buChar char="Ø"/>
            </a:pP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Adherence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improvement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69950" lvl="1" indent="-342900" algn="just">
              <a:buFont typeface="Wingdings" panose="05000000000000000000" pitchFamily="2" charset="2"/>
              <a:buChar char="Ø"/>
            </a:pPr>
            <a:r>
              <a:rPr lang="pt-BR" sz="2000" dirty="0" err="1" smtClean="0">
                <a:solidFill>
                  <a:schemeClr val="accent1">
                    <a:lumMod val="50000"/>
                  </a:schemeClr>
                </a:solidFill>
              </a:rPr>
              <a:t>Few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drug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interactions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69950" lvl="1" indent="-342900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ertain comorbidities</a:t>
            </a:r>
          </a:p>
          <a:p>
            <a:pPr marL="527050" lvl="1" algn="just"/>
            <a:endParaRPr lang="pt-BR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err="1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accent1">
                    <a:lumMod val="50000"/>
                  </a:schemeClr>
                </a:solidFill>
              </a:rPr>
              <a:t>recommended</a:t>
            </a:r>
            <a:r>
              <a:rPr lang="pt-BR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Detectable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VL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Previous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virological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failure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Well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adapted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patients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Pregnant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women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Contraindication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 DTG: </a:t>
            </a:r>
            <a:endParaRPr lang="pt-BR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TB; 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&lt;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12 </a:t>
            </a: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yo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</a:rPr>
              <a:t>;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drug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BR" dirty="0" err="1" smtClean="0">
                <a:solidFill>
                  <a:schemeClr val="accent1">
                    <a:lumMod val="50000"/>
                  </a:schemeClr>
                </a:solidFill>
              </a:rPr>
              <a:t>interactions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30286" y="1516629"/>
            <a:ext cx="3450976" cy="70772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The switch must </a:t>
            </a:r>
            <a:r>
              <a:rPr lang="pt-BR" sz="2000" b="1" dirty="0" err="1" smtClean="0">
                <a:solidFill>
                  <a:schemeClr val="bg1"/>
                </a:solidFill>
              </a:rPr>
              <a:t>respect</a:t>
            </a:r>
            <a:r>
              <a:rPr lang="pt-BR" sz="2000" b="1" dirty="0" smtClean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person’s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choice</a:t>
            </a:r>
            <a:endParaRPr lang="pt-BR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42270"/>
              </p:ext>
            </p:extLst>
          </p:nvPr>
        </p:nvGraphicFramePr>
        <p:xfrm>
          <a:off x="4784916" y="3941619"/>
          <a:ext cx="3996346" cy="144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173"/>
                <a:gridCol w="1998173"/>
              </a:tblGrid>
              <a:tr h="37666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ARV switched to DTG</a:t>
                      </a:r>
                      <a:endParaRPr lang="en-US" sz="1700" dirty="0"/>
                    </a:p>
                  </a:txBody>
                  <a:tcPr marL="65175" marR="65175" marT="32587" marB="325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aseline="0" dirty="0" smtClean="0"/>
                        <a:t>#PLHIV*</a:t>
                      </a:r>
                      <a:endParaRPr lang="en-US" sz="1700" dirty="0"/>
                    </a:p>
                  </a:txBody>
                  <a:tcPr marL="65175" marR="65175" marT="32587" marB="32587"/>
                </a:tc>
              </a:tr>
              <a:tr h="309259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EFV</a:t>
                      </a:r>
                      <a:endParaRPr lang="en-US" sz="1700" b="1" dirty="0"/>
                    </a:p>
                  </a:txBody>
                  <a:tcPr marL="65175" marR="65175" marT="32587" marB="325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1" dirty="0" smtClean="0"/>
                        <a:t>7.120</a:t>
                      </a:r>
                      <a:endParaRPr lang="en-US" sz="1700" b="1" dirty="0"/>
                    </a:p>
                  </a:txBody>
                  <a:tcPr marL="65175" marR="65175" marT="32587" marB="32587"/>
                </a:tc>
              </a:tr>
              <a:tr h="533789">
                <a:tc>
                  <a:txBody>
                    <a:bodyPr/>
                    <a:lstStyle/>
                    <a:p>
                      <a:r>
                        <a:rPr lang="en-US" sz="1700" b="1" dirty="0" smtClean="0"/>
                        <a:t>PI</a:t>
                      </a:r>
                      <a:r>
                        <a:rPr lang="en-US" sz="1700" b="1" baseline="0" dirty="0" smtClean="0"/>
                        <a:t> </a:t>
                      </a:r>
                      <a:r>
                        <a:rPr lang="en-US" sz="1700" b="1" dirty="0" smtClean="0"/>
                        <a:t> (</a:t>
                      </a:r>
                      <a:r>
                        <a:rPr lang="en-US" sz="1700" b="1" dirty="0" err="1" smtClean="0"/>
                        <a:t>ATVr</a:t>
                      </a:r>
                      <a:r>
                        <a:rPr lang="en-US" sz="1700" b="1" dirty="0" smtClean="0"/>
                        <a:t>, </a:t>
                      </a:r>
                      <a:r>
                        <a:rPr lang="en-US" sz="1700" b="1" dirty="0" err="1" smtClean="0"/>
                        <a:t>DRVr</a:t>
                      </a:r>
                      <a:r>
                        <a:rPr lang="en-US" sz="1700" b="1" dirty="0" smtClean="0"/>
                        <a:t>, </a:t>
                      </a:r>
                      <a:r>
                        <a:rPr lang="en-US" sz="1700" b="1" dirty="0" err="1" smtClean="0"/>
                        <a:t>LPVr</a:t>
                      </a:r>
                      <a:r>
                        <a:rPr lang="en-US" sz="1700" b="1" dirty="0" smtClean="0"/>
                        <a:t>)</a:t>
                      </a:r>
                      <a:endParaRPr lang="en-US" sz="1700" b="1" dirty="0"/>
                    </a:p>
                  </a:txBody>
                  <a:tcPr marL="65175" marR="65175" marT="32587" marB="3258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1" dirty="0" smtClean="0"/>
                        <a:t>3.036</a:t>
                      </a:r>
                    </a:p>
                  </a:txBody>
                  <a:tcPr marL="65175" marR="65175" marT="32587" marB="32587"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848306" y="5105997"/>
            <a:ext cx="1932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*from April </a:t>
            </a:r>
            <a:r>
              <a:rPr lang="en-US" sz="1200" dirty="0" smtClean="0"/>
              <a:t>16 </a:t>
            </a:r>
            <a:r>
              <a:rPr lang="en-US" sz="1200" dirty="0"/>
              <a:t>to July </a:t>
            </a:r>
            <a:r>
              <a:rPr lang="en-US" sz="1200" dirty="0" smtClean="0"/>
              <a:t>4</a:t>
            </a:r>
            <a:endParaRPr lang="en-US" sz="1200" baseline="30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5161935" y="5771535"/>
            <a:ext cx="52808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2018: new price negotiation = U$ </a:t>
            </a:r>
            <a:r>
              <a:rPr lang="en-US" sz="1600" dirty="0" smtClean="0"/>
              <a:t>1.00</a:t>
            </a:r>
            <a:endParaRPr lang="en-US" sz="1600" dirty="0"/>
          </a:p>
          <a:p>
            <a:endParaRPr lang="pt-BR" sz="160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473563" y="6432298"/>
            <a:ext cx="390356" cy="365125"/>
          </a:xfrm>
        </p:spPr>
        <p:txBody>
          <a:bodyPr/>
          <a:lstStyle/>
          <a:p>
            <a:fld id="{82A185E4-85AD-4108-956E-9C72CB89CC4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4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B11DAC-800E-48CE-A1AD-0F102F680C66}"/>
              </a:ext>
            </a:extLst>
          </p:cNvPr>
          <p:cNvSpPr txBox="1">
            <a:spLocks/>
          </p:cNvSpPr>
          <p:nvPr/>
        </p:nvSpPr>
        <p:spPr>
          <a:xfrm>
            <a:off x="99654" y="1510481"/>
            <a:ext cx="9036496" cy="156966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WLHIV of childbearing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potential age: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Should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NOT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receive DTG</a:t>
            </a:r>
            <a:endParaRPr lang="pt-BR" sz="24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800100" lvl="1" indent="-3429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Subject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to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400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effective</a:t>
            </a: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contraceptive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method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(i.e. IUD; hormonal </a:t>
            </a:r>
            <a:r>
              <a:rPr lang="pt-BR" sz="2400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implant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)</a:t>
            </a:r>
          </a:p>
        </p:txBody>
      </p:sp>
      <p:sp>
        <p:nvSpPr>
          <p:cNvPr id="3" name="Espaço Reservado para Conteúdo 3">
            <a:extLst>
              <a:ext uri="{FF2B5EF4-FFF2-40B4-BE49-F238E27FC236}">
                <a16:creationId xmlns:a16="http://schemas.microsoft.com/office/drawing/2014/main" xmlns="" id="{E2F6BD07-FF0E-4C5E-9EF7-83353B0CCE36}"/>
              </a:ext>
            </a:extLst>
          </p:cNvPr>
          <p:cNvSpPr txBox="1">
            <a:spLocks/>
          </p:cNvSpPr>
          <p:nvPr/>
        </p:nvSpPr>
        <p:spPr>
          <a:xfrm>
            <a:off x="130806" y="3231394"/>
            <a:ext cx="9112217" cy="1810317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Pregnant</a:t>
            </a:r>
            <a:r>
              <a:rPr lang="pt-BR" altLang="pt-BR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altLang="pt-BR" sz="24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WLHIV (</a:t>
            </a:r>
            <a:r>
              <a:rPr lang="pt-BR" altLang="pt-BR" sz="2400" b="1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initiating</a:t>
            </a:r>
            <a:r>
              <a:rPr lang="pt-BR" altLang="pt-BR" sz="24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ARV):</a:t>
            </a:r>
            <a:endParaRPr lang="pt-BR" altLang="pt-BR" sz="24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EFV or ATVr 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if 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&lt;14 weeks of 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pregnancy</a:t>
            </a:r>
            <a:endParaRPr lang="pt-PT" sz="24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800100" lvl="1" indent="-342900">
              <a:spcBef>
                <a:spcPct val="20000"/>
              </a:spcBef>
              <a:buFont typeface="Wingdings" panose="05000000000000000000" pitchFamily="2" charset="2"/>
              <a:buChar char="Ø"/>
              <a:defRPr/>
            </a:pP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RAL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if ≥14 weeks of 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pregnancy</a:t>
            </a:r>
            <a:endParaRPr lang="pt-PT" sz="2000" dirty="0"/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pt-BR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kumimoji="0" lang="pt-P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47B11DAC-800E-48CE-A1AD-0F102F680C66}"/>
              </a:ext>
            </a:extLst>
          </p:cNvPr>
          <p:cNvSpPr txBox="1">
            <a:spLocks/>
          </p:cNvSpPr>
          <p:nvPr/>
        </p:nvSpPr>
        <p:spPr>
          <a:xfrm>
            <a:off x="130806" y="818247"/>
            <a:ext cx="8974193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		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-211175" y="245135"/>
            <a:ext cx="95958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solidFill>
                  <a:srgbClr val="0070C0"/>
                </a:solidFill>
                <a:ea typeface="+mj-ea"/>
                <a:cs typeface="+mj-cs"/>
              </a:rPr>
              <a:t>Brazilian R</a:t>
            </a:r>
            <a:r>
              <a:rPr lang="en-US" sz="3100" b="1" dirty="0" smtClean="0">
                <a:solidFill>
                  <a:srgbClr val="0070C0"/>
                </a:solidFill>
                <a:ea typeface="+mj-ea"/>
                <a:cs typeface="+mj-cs"/>
              </a:rPr>
              <a:t>apid Response </a:t>
            </a:r>
            <a:r>
              <a:rPr lang="en-US" sz="3100" b="1" dirty="0">
                <a:solidFill>
                  <a:srgbClr val="0070C0"/>
                </a:solidFill>
                <a:ea typeface="+mj-ea"/>
                <a:cs typeface="+mj-cs"/>
              </a:rPr>
              <a:t>- Review of </a:t>
            </a:r>
            <a:r>
              <a:rPr lang="en-US" sz="3100" b="1" dirty="0" smtClean="0">
                <a:solidFill>
                  <a:srgbClr val="0070C0"/>
                </a:solidFill>
                <a:ea typeface="+mj-ea"/>
                <a:cs typeface="+mj-cs"/>
              </a:rPr>
              <a:t>Recommendations </a:t>
            </a:r>
          </a:p>
          <a:p>
            <a:pPr algn="ctr"/>
            <a:r>
              <a:rPr lang="pt-BR" sz="2400" b="1" dirty="0" smtClean="0">
                <a:solidFill>
                  <a:srgbClr val="0070C0"/>
                </a:solidFill>
                <a:ea typeface="+mj-ea"/>
                <a:cs typeface="+mj-cs"/>
              </a:rPr>
              <a:t>May 18th, 2018 (</a:t>
            </a:r>
            <a:r>
              <a:rPr lang="pt-BR" sz="2400" b="1" dirty="0" err="1" smtClean="0">
                <a:solidFill>
                  <a:srgbClr val="0070C0"/>
                </a:solidFill>
                <a:ea typeface="+mj-ea"/>
                <a:cs typeface="+mj-cs"/>
              </a:rPr>
              <a:t>same</a:t>
            </a:r>
            <a:r>
              <a:rPr lang="pt-BR" sz="2400" b="1" dirty="0" smtClean="0">
                <a:solidFill>
                  <a:srgbClr val="0070C0"/>
                </a:solidFill>
                <a:ea typeface="+mj-ea"/>
                <a:cs typeface="+mj-cs"/>
              </a:rPr>
              <a:t> date as WHO)</a:t>
            </a:r>
            <a:endParaRPr lang="en-US" sz="2400" b="1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562401" y="6406233"/>
            <a:ext cx="443364" cy="365125"/>
          </a:xfrm>
        </p:spPr>
        <p:txBody>
          <a:bodyPr/>
          <a:lstStyle/>
          <a:p>
            <a:fld id="{82A185E4-85AD-4108-956E-9C72CB89CC4D}" type="slidenum">
              <a:rPr lang="pt-BR" smtClean="0"/>
              <a:t>5</a:t>
            </a:fld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281317" y="4961041"/>
            <a:ext cx="949318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Women of childbearing potential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age and PEP:</a:t>
            </a:r>
            <a:endParaRPr lang="en-US" sz="24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Should </a:t>
            </a:r>
            <a:r>
              <a:rPr lang="en-US" sz="2400" u="sng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NOT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receive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DTG</a:t>
            </a:r>
            <a:endParaRPr lang="en-US" sz="24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Indication</a:t>
            </a:r>
            <a:r>
              <a:rPr lang="pt-PT" sz="24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: </a:t>
            </a:r>
            <a:r>
              <a:rPr lang="pt-PT" sz="24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ATV/r</a:t>
            </a:r>
            <a:endParaRPr lang="pt-PT" sz="2400" dirty="0">
              <a:solidFill>
                <a:schemeClr val="accent1">
                  <a:lumMod val="50000"/>
                </a:schemeClr>
              </a:solidFill>
              <a:cs typeface="Arial" pitchFamily="34" charset="0"/>
              <a:sym typeface="Wingdings" panose="05000000000000000000" pitchFamily="2" charset="2"/>
            </a:endParaRPr>
          </a:p>
          <a:p>
            <a:pPr marL="2171700" lvl="4" indent="-342900">
              <a:buFont typeface="Arial" panose="020B0604020202020204" pitchFamily="34" charset="0"/>
              <a:buChar char="•"/>
            </a:pPr>
            <a:endParaRPr lang="pt-BR" sz="2000" b="1" dirty="0">
              <a:solidFill>
                <a:srgbClr val="002060"/>
              </a:solidFill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0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39"/>
          <p:cNvSpPr txBox="1"/>
          <p:nvPr/>
        </p:nvSpPr>
        <p:spPr>
          <a:xfrm>
            <a:off x="7284659" y="6030534"/>
            <a:ext cx="1859341" cy="25391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t-BR" sz="1050" dirty="0" err="1" smtClean="0">
                <a:latin typeface="Calibri"/>
                <a:ea typeface="Calibri"/>
                <a:cs typeface="Calibri"/>
                <a:sym typeface="Calibri"/>
              </a:rPr>
              <a:t>Source</a:t>
            </a:r>
            <a:r>
              <a:rPr lang="pt-BR" sz="1050" dirty="0" smtClean="0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1050" dirty="0" err="1" smtClean="0">
                <a:latin typeface="Calibri"/>
                <a:ea typeface="Calibri"/>
                <a:cs typeface="Calibri"/>
                <a:sym typeface="Calibri"/>
              </a:rPr>
              <a:t>MoH</a:t>
            </a:r>
            <a:r>
              <a:rPr lang="pt-BR" sz="1050" dirty="0" smtClean="0"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1050" dirty="0" err="1" smtClean="0">
                <a:latin typeface="Calibri"/>
                <a:ea typeface="Calibri"/>
                <a:cs typeface="Calibri"/>
                <a:sym typeface="Calibri"/>
              </a:rPr>
              <a:t>Brazil</a:t>
            </a:r>
            <a:endParaRPr lang="pt-BR" sz="105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3758" y="6468528"/>
            <a:ext cx="347111" cy="365125"/>
          </a:xfrm>
        </p:spPr>
        <p:txBody>
          <a:bodyPr/>
          <a:lstStyle/>
          <a:p>
            <a:fld id="{82A185E4-85AD-4108-956E-9C72CB89CC4D}" type="slidenum">
              <a:rPr lang="pt-BR" smtClean="0"/>
              <a:t>6</a:t>
            </a:fld>
            <a:endParaRPr lang="pt-BR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-77637" y="298720"/>
            <a:ext cx="9144000" cy="7882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z="2800" b="1" dirty="0" smtClean="0">
                <a:solidFill>
                  <a:srgbClr val="0070C0"/>
                </a:solidFill>
                <a:latin typeface="+mn-lt"/>
                <a:ea typeface="+mj-ea"/>
                <a:cs typeface="+mj-cs"/>
              </a:rPr>
              <a:t>Initial Findings – Pregnant WLHIV DTG Exposed - Brazil, 2018</a:t>
            </a:r>
            <a:endParaRPr lang="en-US" sz="2800" b="1" dirty="0">
              <a:solidFill>
                <a:srgbClr val="0070C0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11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24706"/>
              </p:ext>
            </p:extLst>
          </p:nvPr>
        </p:nvGraphicFramePr>
        <p:xfrm>
          <a:off x="285627" y="3794079"/>
          <a:ext cx="8229723" cy="21945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75521"/>
                <a:gridCol w="2483447"/>
                <a:gridCol w="2670755"/>
              </a:tblGrid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Outcome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%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</a:tr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Live</a:t>
                      </a:r>
                      <a:r>
                        <a:rPr lang="en-US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birth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53.8</a:t>
                      </a:r>
                      <a:endParaRPr lang="pt-BR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Stillbirth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1.2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</a:tr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Abortion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4.7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</a:tr>
              <a:tr h="35383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Still pregnant</a:t>
                      </a: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40.2</a:t>
                      </a:r>
                      <a:endParaRPr lang="pt-BR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Total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169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100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L="113593" marR="113593"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 flipH="1">
            <a:off x="285627" y="6039800"/>
            <a:ext cx="2608180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No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neural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ube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d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</a:rPr>
              <a:t>efects 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identified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27857" y="903329"/>
            <a:ext cx="89330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Distribution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WLHIV with pre-conception exposure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to DTG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(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  <a:cs typeface="Arial" pitchFamily="34" charset="0"/>
              </a:rPr>
              <a:t>Jan 2017 – May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  <a:cs typeface="Arial" pitchFamily="34" charset="0"/>
              </a:rPr>
              <a:t>2018</a:t>
            </a:r>
            <a:r>
              <a:rPr lang="pt-BR" sz="2000" b="1" dirty="0" smtClean="0">
                <a:solidFill>
                  <a:schemeClr val="accent1">
                    <a:lumMod val="50000"/>
                  </a:schemeClr>
                </a:solidFill>
                <a:ea typeface="MS PGothic" pitchFamily="34" charset="-128"/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: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Arial" pitchFamily="34" charset="0"/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All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27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states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204 municipalities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  <a:sym typeface="Wingdings" panose="05000000000000000000" pitchFamily="2" charset="2"/>
              </a:rPr>
              <a:t>491 cases</a:t>
            </a:r>
            <a:endParaRPr lang="pt-BR" sz="2000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8527" y="2548394"/>
            <a:ext cx="8095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National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database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linkage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Outreach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: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phone calls and quick questionnaire (local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programmes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)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356386" y="3333061"/>
            <a:ext cx="26493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Preliminary</a:t>
            </a: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pt-BR" sz="2000" b="1" u="sng" dirty="0" err="1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Results</a:t>
            </a:r>
            <a:endParaRPr lang="pt-BR" sz="2000" b="1" u="sng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 rot="20413129">
            <a:off x="277585" y="2107388"/>
            <a:ext cx="8700142" cy="195315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endParaRPr lang="en-US" sz="2600" b="1" dirty="0" smtClean="0">
              <a:solidFill>
                <a:schemeClr val="bg1"/>
              </a:solidFill>
              <a:latin typeface="+mn-lt"/>
            </a:endParaRP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DTG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and pregnancy outcomes among ART-recipients in Brazil: a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national </a:t>
            </a:r>
            <a:r>
              <a:rPr lang="en-US" sz="2600" b="1" dirty="0">
                <a:solidFill>
                  <a:schemeClr val="bg1"/>
                </a:solidFill>
                <a:latin typeface="+mn-lt"/>
              </a:rPr>
              <a:t>population </a:t>
            </a:r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study.</a:t>
            </a:r>
          </a:p>
          <a:p>
            <a:pPr algn="ctr"/>
            <a:r>
              <a:rPr lang="en-US" sz="2600" b="1" dirty="0" smtClean="0">
                <a:solidFill>
                  <a:schemeClr val="bg1"/>
                </a:solidFill>
                <a:latin typeface="+mn-lt"/>
              </a:rPr>
              <a:t> 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Partnership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: </a:t>
            </a: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MoH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-Brazil/</a:t>
            </a:r>
            <a:r>
              <a:rPr lang="en-US" sz="2000" b="1" dirty="0" err="1">
                <a:solidFill>
                  <a:schemeClr val="bg1"/>
                </a:solidFill>
                <a:latin typeface="+mn-lt"/>
              </a:rPr>
              <a:t>Fiocruz</a:t>
            </a:r>
            <a:r>
              <a:rPr lang="en-US" sz="2000" b="1" dirty="0">
                <a:solidFill>
                  <a:schemeClr val="bg1"/>
                </a:solidFill>
                <a:latin typeface="+mn-lt"/>
              </a:rPr>
              <a:t>/Vanderbilt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</a:rPr>
              <a:t>U/NIH</a:t>
            </a:r>
            <a:endParaRPr 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470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86840" y="1592580"/>
            <a:ext cx="6294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Thank</a:t>
            </a:r>
            <a:r>
              <a:rPr lang="pt-BR" sz="60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6000" b="1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pt-BR" sz="6000" b="1" dirty="0" err="1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</a:t>
            </a:r>
            <a:r>
              <a:rPr lang="pt-BR" sz="60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  <a:endParaRPr lang="pt-BR" sz="60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580478" y="4116868"/>
            <a:ext cx="6294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cs typeface="Arial" panose="020B0604020202020204" pitchFamily="34" charset="0"/>
                <a:hlinkClick r:id="rId2"/>
              </a:rPr>
              <a:t>adele.benzaken@aids.gov.br</a:t>
            </a:r>
            <a:endParaRPr lang="pt-BR" sz="24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www.saude.gov.br</a:t>
            </a:r>
            <a:r>
              <a:rPr 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pt-BR" sz="24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>www.aids.gov.br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392" y="2914233"/>
            <a:ext cx="923016" cy="89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6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3216</TotalTime>
  <Words>413</Words>
  <Application>Microsoft Office PowerPoint</Application>
  <PresentationFormat>On-screen Show (4:3)</PresentationFormat>
  <Paragraphs>93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Times New Roman</vt:lpstr>
      <vt:lpstr>Verdana</vt:lpstr>
      <vt:lpstr>Wingdings</vt:lpstr>
      <vt:lpstr>Tema do Office</vt:lpstr>
      <vt:lpstr>Personalizar design</vt:lpstr>
      <vt:lpstr>1_Tema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Geraldo da Silva Netto - CAT</dc:creator>
  <cp:lastModifiedBy>Saal</cp:lastModifiedBy>
  <cp:revision>144</cp:revision>
  <cp:lastPrinted>2018-07-17T12:38:10Z</cp:lastPrinted>
  <dcterms:created xsi:type="dcterms:W3CDTF">2018-07-09T14:59:15Z</dcterms:created>
  <dcterms:modified xsi:type="dcterms:W3CDTF">2018-07-22T15:28:38Z</dcterms:modified>
</cp:coreProperties>
</file>